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334" r:id="rId5"/>
    <p:sldId id="350" r:id="rId6"/>
    <p:sldId id="351" r:id="rId7"/>
    <p:sldId id="352" r:id="rId8"/>
    <p:sldId id="354" r:id="rId9"/>
    <p:sldId id="355" r:id="rId10"/>
    <p:sldId id="356" r:id="rId11"/>
    <p:sldId id="349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E7505-F9A6-4059-BD5B-3021A82A03C1}" v="1137" dt="2024-04-24T03:51:26.641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6747" autoAdjust="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82194A8-30FC-4207-99C1-CDE77F2D0535}" type="datetime1">
              <a:rPr lang="pt-BR" smtClean="0"/>
              <a:t>23/04/2024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397C78D2-97D1-4B37-BDD1-08A09BD4CA9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DBB7F9DC-3813-42FB-8F68-922CDC0967A5}" type="datetime1">
              <a:rPr lang="pt-BR" smtClean="0"/>
              <a:t>23/04/2024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5939589-3E79-4C82-AA4A-FE78234FAA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omente d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rtlCol="0" anchor="ctr" anchorCtr="0"/>
          <a:lstStyle>
            <a:lvl1pPr algn="l">
              <a:defRPr lang="pt-B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pt-B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rtlCol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lang="pt-BR"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lang="pt-BR"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lang="pt-BR" sz="1200">
                <a:solidFill>
                  <a:schemeClr val="tx1"/>
                </a:solidFill>
              </a:defRPr>
            </a:lvl4pPr>
            <a:lvl5pPr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rtlCol="0" anchor="b" anchorCtr="0"/>
          <a:lstStyle>
            <a:lvl1pPr algn="l">
              <a:defRPr lang="pt-B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1200"/>
              </a:spcBef>
              <a:buNone/>
              <a:defRPr lang="pt-BR" sz="1800"/>
            </a:lvl1pPr>
            <a:lvl2pPr marL="457200">
              <a:spcBef>
                <a:spcPts val="1200"/>
              </a:spcBef>
              <a:defRPr lang="pt-BR" sz="1800"/>
            </a:lvl2pPr>
            <a:lvl3pPr marL="914400">
              <a:spcBef>
                <a:spcPts val="1200"/>
              </a:spcBef>
              <a:defRPr lang="pt-BR" sz="1800"/>
            </a:lvl3pPr>
            <a:lvl4pPr marL="1371600">
              <a:spcBef>
                <a:spcPts val="1200"/>
              </a:spcBef>
              <a:defRPr lang="pt-BR" sz="1800"/>
            </a:lvl4pPr>
            <a:lvl5pPr marL="1828800"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>
              <a:spcBef>
                <a:spcPts val="1200"/>
              </a:spcBef>
              <a:defRPr lang="pt-BR" sz="1800"/>
            </a:lvl1pPr>
            <a:lvl2pPr>
              <a:spcBef>
                <a:spcPts val="1200"/>
              </a:spcBef>
              <a:defRPr lang="pt-BR" sz="1800"/>
            </a:lvl2pPr>
            <a:lvl3pPr>
              <a:spcBef>
                <a:spcPts val="1200"/>
              </a:spcBef>
              <a:defRPr lang="pt-BR" sz="1800"/>
            </a:lvl3pPr>
            <a:lvl4pPr>
              <a:spcBef>
                <a:spcPts val="1200"/>
              </a:spcBef>
              <a:defRPr lang="pt-BR" sz="1800"/>
            </a:lvl4pPr>
            <a:lvl5pPr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Elemento gráfico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7" name="Elemento gráfico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8" name="Elemento gráfico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o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Elemento gráfico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" name="Gráfico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" name="Elemento gráfico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rtlCol="0" anchor="b" anchorCtr="0"/>
          <a:lstStyle>
            <a:lvl1pPr>
              <a:defRPr lang="pt-BR" sz="4000" b="1" cap="all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has de imagem e título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rtlCol="0" anchor="b"/>
          <a:lstStyle>
            <a:lvl1pPr algn="r">
              <a:lnSpc>
                <a:spcPts val="4800"/>
              </a:lnSpc>
              <a:defRPr lang="pt-BR" sz="48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Imagem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pt-B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Elemento gráfico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" name="Elemento gráfico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" name="Elemento gráfico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rtlCol="0" anchor="b"/>
          <a:lstStyle>
            <a:lvl1pPr algn="r">
              <a:lnSpc>
                <a:spcPts val="4000"/>
              </a:lnSpc>
              <a:defRPr lang="pt-B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rtlCol="0" anchor="t">
            <a:noAutofit/>
          </a:bodyPr>
          <a:lstStyle>
            <a:lvl1pPr algn="ctr">
              <a:buNone/>
              <a:defRPr lang="pt-BR"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4pPr>
            <a:lvl5pPr marL="1828800" indent="0" algn="r">
              <a:buNone/>
              <a:defRPr lang="pt-B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3" name="Espaço Reservado para Imagem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pt-B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buNone/>
              <a:defRPr lang="pt-B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5" name="Espaço Reservado para Imagem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pt-B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rtlCol="0" anchor="b" anchorCtr="0"/>
          <a:lstStyle>
            <a:lvl1pPr>
              <a:defRPr lang="pt-BR" sz="4000" b="1" cap="all" spc="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rtlCol="0" anchor="t" anchorCtr="0"/>
          <a:lstStyle>
            <a:lvl1pPr>
              <a:defRPr lang="pt-B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rtlCol="0" anchor="t" anchorCtr="0">
            <a:noAutofit/>
          </a:bodyPr>
          <a:lstStyle>
            <a:lvl1pPr algn="ctr">
              <a:buNone/>
              <a:defRPr lang="pt-BR" sz="1800"/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pt-BR" sz="1800"/>
            </a:lvl1pPr>
            <a:lvl2pPr marL="228600">
              <a:defRPr lang="pt-BR" sz="1600"/>
            </a:lvl2pPr>
            <a:lvl3pPr marL="457200">
              <a:defRPr lang="pt-BR" sz="1400"/>
            </a:lvl3pPr>
            <a:lvl4pPr marL="685800">
              <a:defRPr lang="pt-BR" sz="1200"/>
            </a:lvl4pPr>
            <a:lvl5pPr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áfico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9" name="Elemento gráfico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4" name="Espaço Reservado para Rodapé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 + sub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rtlCol="0" anchor="b" anchorCtr="0">
            <a:normAutofit/>
          </a:bodyPr>
          <a:lstStyle>
            <a:lvl1pPr marL="0" indent="0" algn="l">
              <a:buNone/>
              <a:defRPr lang="pt-B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 rtlCol="0"/>
          <a:lstStyle>
            <a:lvl1pPr>
              <a:defRPr lang="pt-BR" sz="4000" b="1" cap="all" spc="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pt-BR" sz="1800"/>
            </a:lvl1pPr>
            <a:lvl2pPr marL="228600">
              <a:spcBef>
                <a:spcPts val="1200"/>
              </a:spcBef>
              <a:defRPr lang="pt-BR" sz="1800"/>
            </a:lvl2pPr>
            <a:lvl3pPr marL="685800">
              <a:spcBef>
                <a:spcPts val="1200"/>
              </a:spcBef>
              <a:defRPr lang="pt-BR" sz="1800"/>
            </a:lvl3pPr>
            <a:lvl4pPr marL="1143000">
              <a:spcBef>
                <a:spcPts val="1200"/>
              </a:spcBef>
              <a:defRPr lang="pt-BR" sz="1800"/>
            </a:lvl4pPr>
            <a:lvl5pPr marL="1600200"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pt-BR" sz="1800"/>
            </a:lvl1pPr>
            <a:lvl2pPr marL="228600">
              <a:spcBef>
                <a:spcPts val="1200"/>
              </a:spcBef>
              <a:defRPr lang="pt-BR" sz="1800"/>
            </a:lvl2pPr>
            <a:lvl3pPr marL="685800">
              <a:spcBef>
                <a:spcPts val="1200"/>
              </a:spcBef>
              <a:defRPr lang="pt-BR" sz="1800"/>
            </a:lvl3pPr>
            <a:lvl4pPr marL="1143000">
              <a:spcBef>
                <a:spcPts val="1200"/>
              </a:spcBef>
              <a:defRPr lang="pt-BR" sz="1800"/>
            </a:lvl4pPr>
            <a:lvl5pPr marL="1600200"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rtlCol="0" anchor="ctr" anchorCtr="0"/>
          <a:lstStyle>
            <a:lvl1pPr algn="l">
              <a:defRPr lang="pt-B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rtlCol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lang="pt-BR"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lang="pt-BR"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lang="pt-BR"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lang="pt-BR"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rtlCol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lang="pt-BR" sz="1800"/>
            </a:lvl1pPr>
            <a:lvl2pPr marL="457200" indent="0">
              <a:spcBef>
                <a:spcPts val="1200"/>
              </a:spcBef>
              <a:buNone/>
              <a:defRPr lang="pt-BR" sz="1600"/>
            </a:lvl2pPr>
            <a:lvl3pPr marL="914400" indent="0">
              <a:spcBef>
                <a:spcPts val="1200"/>
              </a:spcBef>
              <a:buNone/>
              <a:defRPr lang="pt-BR" sz="1400"/>
            </a:lvl3pPr>
            <a:lvl4pPr marL="1371600" indent="0">
              <a:spcBef>
                <a:spcPts val="1200"/>
              </a:spcBef>
              <a:buNone/>
              <a:defRPr lang="pt-BR" sz="1200"/>
            </a:lvl4pPr>
            <a:lvl5pPr marL="1828800" indent="0">
              <a:spcBef>
                <a:spcPts val="1200"/>
              </a:spcBef>
              <a:buNone/>
              <a:defRPr lang="pt-BR" sz="12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rtlCol="0" anchor="t" anchorCtr="0">
            <a:noAutofit/>
          </a:bodyPr>
          <a:lstStyle>
            <a:lvl1pPr>
              <a:spcBef>
                <a:spcPts val="1200"/>
              </a:spcBef>
              <a:defRPr lang="pt-BR" sz="1800"/>
            </a:lvl1pPr>
            <a:lvl2pPr>
              <a:spcBef>
                <a:spcPts val="1200"/>
              </a:spcBef>
              <a:defRPr lang="pt-BR" sz="1600"/>
            </a:lvl2pPr>
            <a:lvl3pPr>
              <a:spcBef>
                <a:spcPts val="1200"/>
              </a:spcBef>
              <a:defRPr lang="pt-BR" sz="1400"/>
            </a:lvl3pPr>
            <a:lvl4pPr>
              <a:spcBef>
                <a:spcPts val="1200"/>
              </a:spcBef>
              <a:defRPr lang="pt-BR" sz="1200"/>
            </a:lvl4pPr>
            <a:lvl5pPr>
              <a:spcBef>
                <a:spcPts val="1200"/>
              </a:spcBef>
              <a:defRPr lang="pt-BR" sz="12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rtlCol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lang="pt-BR" sz="4000" b="1" i="0" cap="all" spc="0" baseline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lvl1pPr>
              <a:defRPr lang="pt-B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pt-BR" sz="1800"/>
            </a:lvl1pPr>
            <a:lvl2pPr marL="228600">
              <a:lnSpc>
                <a:spcPct val="110000"/>
              </a:lnSpc>
              <a:defRPr lang="pt-BR" sz="1600"/>
            </a:lvl2pPr>
            <a:lvl3pPr marL="457200">
              <a:lnSpc>
                <a:spcPct val="110000"/>
              </a:lnSpc>
              <a:defRPr lang="pt-BR" sz="1400"/>
            </a:lvl3pPr>
            <a:lvl4pPr marL="685800">
              <a:lnSpc>
                <a:spcPct val="110000"/>
              </a:lnSpc>
              <a:defRPr lang="pt-BR" sz="1200"/>
            </a:lvl4pPr>
            <a:lvl5pPr marL="914400">
              <a:lnSpc>
                <a:spcPct val="110000"/>
              </a:lnSpc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rtlCol="0" anchor="t" anchorCtr="0"/>
          <a:lstStyle>
            <a:lvl1pPr algn="ctr">
              <a:buNone/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10" name="Espaço Reservado para Rodapé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pt-BR" sz="1800" b="1" i="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lang="pt-BR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chemeClr val="accent1"/>
            </a:gs>
            <a:gs pos="79000">
              <a:schemeClr val="accent5"/>
            </a:gs>
            <a:gs pos="7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103809"/>
            <a:ext cx="7983110" cy="308033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Grupo elite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069145C-1580-BBB8-CDF5-4773D6CBCC8B}"/>
              </a:ext>
            </a:extLst>
          </p:cNvPr>
          <p:cNvSpPr txBox="1"/>
          <p:nvPr/>
        </p:nvSpPr>
        <p:spPr>
          <a:xfrm>
            <a:off x="1280159" y="3522133"/>
            <a:ext cx="751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VENDAS DE VIDEO GAMES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6F888-28DE-5700-4AA4-33FC9CB1E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anchor="b">
            <a:normAutofit/>
          </a:bodyPr>
          <a:lstStyle/>
          <a:p>
            <a:pPr algn="l"/>
            <a:r>
              <a:rPr lang="pt-B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Análise do Mercado de Videogames</a:t>
            </a:r>
          </a:p>
        </p:txBody>
      </p:sp>
      <p:pic>
        <p:nvPicPr>
          <p:cNvPr id="10" name="Espaço Reservado para Imagem 9" descr="Uma imagem contendo no interior, computador, teclado, computer">
            <a:extLst>
              <a:ext uri="{FF2B5EF4-FFF2-40B4-BE49-F238E27FC236}">
                <a16:creationId xmlns:a16="http://schemas.microsoft.com/office/drawing/2014/main" id="{50F534DC-5460-AF9E-6D2F-6903C9B7E6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4076" r="5862" b="-2"/>
          <a:stretch/>
        </p:blipFill>
        <p:spPr>
          <a:xfrm>
            <a:off x="1280160" y="2327440"/>
            <a:ext cx="4846320" cy="4040574"/>
          </a:xfrm>
          <a:noFill/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27B4B35-1163-DFF0-2AF6-94540B7CB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402" y="2327441"/>
            <a:ext cx="4846320" cy="4040574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Este conjunto de dados representa uma ferramenta inestimável para qualquer pessoa interessada em entender mais sobre o universo dos videogames. Ao fornecer informações sobre o número de unidades vendidas, receita gerada, e outras métricas vitais, o conjunto de dados abre portas para uma variedade de análises impactantes.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0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8151F29-B77F-BC1F-63B8-2BFD1880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pt-BR" sz="3100" dirty="0">
                <a:latin typeface="Söhne"/>
              </a:rPr>
              <a:t>Objetivo do Conjunto de Dados</a:t>
            </a:r>
            <a:br>
              <a:rPr lang="pt-BR" sz="3100" b="1" i="0" dirty="0">
                <a:effectLst/>
                <a:highlight>
                  <a:srgbClr val="FFFFFF"/>
                </a:highlight>
              </a:rPr>
            </a:br>
            <a:br>
              <a:rPr lang="pt-BR" sz="3100" dirty="0"/>
            </a:br>
            <a:endParaRPr lang="en-US" sz="3100" dirty="0"/>
          </a:p>
        </p:txBody>
      </p:sp>
      <p:pic>
        <p:nvPicPr>
          <p:cNvPr id="9" name="Espaço Reservado para Conteúdo 8" descr="Uma imagem contendo edifício, tijolo, hidrante, campo">
            <a:extLst>
              <a:ext uri="{FF2B5EF4-FFF2-40B4-BE49-F238E27FC236}">
                <a16:creationId xmlns:a16="http://schemas.microsoft.com/office/drawing/2014/main" id="{BE09F116-94FD-A0B5-223F-8C7C7B694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1709" y="639763"/>
            <a:ext cx="4087091" cy="2103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7C35705C-3E52-2FDF-67DE-C9C02FC5506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80160" y="3017520"/>
            <a:ext cx="10374152" cy="3208866"/>
          </a:xfrm>
        </p:spPr>
        <p:txBody>
          <a:bodyPr>
            <a:normAutofit/>
          </a:bodyPr>
          <a:lstStyle/>
          <a:p>
            <a:pPr algn="just"/>
            <a:r>
              <a:rPr lang="pt-BR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Este conjunto de dados não é apenas uma ferramenta analítica; é uma mina de ouro para desenvolvedores e editores que buscam se manter à frente em uma indústria altamente competitiva. Ao entender as preferências e comportamentos dos jogadores, eles podem adaptar suas estratégias de marketing e desenvolvimento para melhor atender às demandas do mercado.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69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40295-BF3D-C7CF-B0E7-B7ECF478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dirty="0">
                <a:latin typeface="Söhne"/>
              </a:rPr>
              <a:t>Perguntas Chaves a Serem Exploradas</a:t>
            </a:r>
            <a:br>
              <a:rPr lang="pt-BR" dirty="0"/>
            </a:br>
            <a:br>
              <a:rPr lang="pt-B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pt-BR" dirty="0"/>
          </a:p>
        </p:txBody>
      </p:sp>
      <p:pic>
        <p:nvPicPr>
          <p:cNvPr id="6" name="Espaço Reservado para Imagem 5" descr="Homem com chapéu&#10;&#10;Descrição gerada automaticamente com confiança média">
            <a:extLst>
              <a:ext uri="{FF2B5EF4-FFF2-40B4-BE49-F238E27FC236}">
                <a16:creationId xmlns:a16="http://schemas.microsoft.com/office/drawing/2014/main" id="{3BCC4E37-523E-C30D-9F8D-484676620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875" b="21875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561449-AA99-3E82-7E16-0F6BE6996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Söhne"/>
              </a:rPr>
              <a:t>Quais são os videogames mais vendidos de todos os tempos?</a:t>
            </a:r>
          </a:p>
          <a:p>
            <a:pPr marL="457200" lvl="1" indent="0" algn="just">
              <a:buNone/>
            </a:pPr>
            <a:r>
              <a:rPr lang="pt-BR" dirty="0">
                <a:latin typeface="Söhne"/>
              </a:rPr>
              <a:t>Identificar os jogos que não só definiram gerações mas também alcançaram sucesso comercial.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Söhne"/>
              </a:rPr>
              <a:t>Quais plataformas são as mais populares entre os jogadores?</a:t>
            </a:r>
          </a:p>
          <a:p>
            <a:pPr marL="457200" lvl="1" indent="0" algn="just">
              <a:buNone/>
            </a:pPr>
            <a:r>
              <a:rPr lang="pt-BR" dirty="0">
                <a:latin typeface="Söhne"/>
              </a:rPr>
              <a:t>Analisar a distribuição do mercado entre consoles, PCs e dispositivos móveis para entender onde os desenvolvedores podem querer focar seus esforços.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Söhne"/>
              </a:rPr>
              <a:t>Como as vendas de videogames variam por região?</a:t>
            </a:r>
          </a:p>
          <a:p>
            <a:pPr marL="457200" lvl="1" indent="0" algn="just">
              <a:buNone/>
            </a:pPr>
            <a:r>
              <a:rPr lang="pt-BR" dirty="0">
                <a:latin typeface="Söhne"/>
              </a:rPr>
              <a:t>Descobrir diferenças culturais e econômicas que podem influenciar a popularidade de certos jogos ou plataformas em diferentes partes do mundo.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7137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E29E-A177-DBC2-2116-6F604B20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 a serem utilizadas</a:t>
            </a:r>
          </a:p>
        </p:txBody>
      </p:sp>
      <p:pic>
        <p:nvPicPr>
          <p:cNvPr id="6" name="Espaço Reservado para Conteúdo 5" descr="Tela de computador com texto preto sobre fundo branco">
            <a:extLst>
              <a:ext uri="{FF2B5EF4-FFF2-40B4-BE49-F238E27FC236}">
                <a16:creationId xmlns:a16="http://schemas.microsoft.com/office/drawing/2014/main" id="{979FD714-DACB-D9CA-071F-1BEE73269A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9525" y="2245259"/>
            <a:ext cx="4846638" cy="4204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5DEA9A-AA84-6CA4-08A0-6152A2BC787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latin typeface="Söhne"/>
              </a:rPr>
              <a:t>Mongodb</a:t>
            </a:r>
            <a:endParaRPr lang="pt-BR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latin typeface="Söhne"/>
              </a:rPr>
              <a:t>Mysql</a:t>
            </a:r>
            <a:endParaRPr lang="pt-BR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öhne"/>
              </a:rPr>
              <a:t>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öhne"/>
              </a:rPr>
              <a:t>Python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öhne"/>
              </a:rPr>
              <a:t>BR Modelo </a:t>
            </a:r>
          </a:p>
          <a:p>
            <a:endParaRPr lang="pt-BR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5280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BB41516-4D1C-6E4D-FF1C-51FCF64D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t"/>
          <a:lstStyle/>
          <a:p>
            <a:r>
              <a:rPr lang="pt-BR" dirty="0">
                <a:latin typeface="Söhne"/>
              </a:rPr>
              <a:t>Impacto nos Investidores e Partes Interessadas</a:t>
            </a:r>
            <a:br>
              <a:rPr lang="pt-B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br>
              <a:rPr lang="pt-BR" dirty="0"/>
            </a:br>
            <a:endParaRPr lang="en-US" dirty="0"/>
          </a:p>
        </p:txBody>
      </p:sp>
      <p:pic>
        <p:nvPicPr>
          <p:cNvPr id="7" name="Espaço Reservado para Conteúdo 6" descr="Tela de um aparelho eletrônico">
            <a:extLst>
              <a:ext uri="{FF2B5EF4-FFF2-40B4-BE49-F238E27FC236}">
                <a16:creationId xmlns:a16="http://schemas.microsoft.com/office/drawing/2014/main" id="{CCE6B601-69AE-A8C7-7626-5AEC00B7D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1165" y="639763"/>
            <a:ext cx="3668820" cy="2103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6E3B89E-6175-5316-DC60-3396E892FC2D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80160" y="3017520"/>
            <a:ext cx="10374152" cy="3208866"/>
          </a:xfrm>
        </p:spPr>
        <p:txBody>
          <a:bodyPr>
            <a:normAutofit/>
          </a:bodyPr>
          <a:lstStyle/>
          <a:p>
            <a:pPr algn="just"/>
            <a:r>
              <a:rPr lang="pt-BR" sz="1600" dirty="0">
                <a:latin typeface="Söhne"/>
              </a:rPr>
              <a:t>Investidores e outras partes interessadas podem utilizar este conjunto de dados para avaliar o desempenho das empresas de videogames e tomar decisões de investimento informadas. A visão oferecida por esses dados pode revelar oportunidades de investimento promissoras e riscos potenciais no espaço dos videogames.</a:t>
            </a:r>
            <a:endParaRPr lang="en-US" sz="16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413815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25344-FDE1-CAF6-A4FE-7793A343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öhne"/>
              </a:rPr>
              <a:t>Conclusão</a:t>
            </a:r>
            <a:br>
              <a:rPr lang="pt-B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pt-BR" dirty="0"/>
          </a:p>
        </p:txBody>
      </p:sp>
      <p:pic>
        <p:nvPicPr>
          <p:cNvPr id="6" name="Espaço Reservado para Imagem 5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16C61494-2A90-A905-815A-A549BB74D7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D04D3E-AAC6-BE7A-444E-DF971267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Söhne"/>
              </a:rPr>
              <a:t>Este conjunto de dados exemplifica a importância crítica de um gerenciamento de banco de dados robusto e bem estruturado dentro do contexto da indústria de videogames. Através da coleta, organização e análise de dados sobre vendas, preferências de plataforma e variações regionais. Além de servir como uma ferramenta essencial para desenvolvedores, editores e investidores, este conjunto de dados também representa um caso de estudo vital para aqueles no campo acadêmico que buscam entender as aplicações práticas e teóricas dos bancos de dados na análise de tendências do mercado. </a:t>
            </a:r>
          </a:p>
        </p:txBody>
      </p:sp>
    </p:spTree>
    <p:extLst>
      <p:ext uri="{BB962C8B-B14F-4D97-AF65-F5344CB8AC3E}">
        <p14:creationId xmlns:p14="http://schemas.microsoft.com/office/powerpoint/2010/main" val="245152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accent5"/>
            </a:gs>
            <a:gs pos="57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Obrigado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3090673"/>
            <a:ext cx="6117381" cy="3961720"/>
          </a:xfrm>
        </p:spPr>
        <p:txBody>
          <a:bodyPr rtlCol="0">
            <a:normAutofit fontScale="25000" lnSpcReduction="20000"/>
          </a:bodyPr>
          <a:lstStyle>
            <a:defPPr>
              <a:defRPr lang="pt-BR"/>
            </a:defPPr>
          </a:lstStyle>
          <a:p>
            <a:pPr algn="just"/>
            <a:r>
              <a:rPr lang="pt-BR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INTEGRANTES:</a:t>
            </a:r>
            <a:r>
              <a:rPr lang="pt-BR" sz="4800" b="1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pt-BR" sz="48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Adam Caldas Lopes - 01640350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48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Flávia </a:t>
            </a:r>
            <a:r>
              <a:rPr lang="pt-BR" sz="4800" b="1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Karolline</a:t>
            </a:r>
            <a:r>
              <a:rPr lang="pt-BR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Santos Melo - 01609189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48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Márcio </a:t>
            </a:r>
            <a:r>
              <a:rPr lang="pt-BR" sz="4800" b="1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Arystharco</a:t>
            </a:r>
            <a:r>
              <a:rPr lang="pt-BR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Rodrigues dos Santos - 01648981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48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Pedro Victor Teixeira Bruno Lacerda - 01712849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48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Pedro Fellipe Barretto Campêlo - 01635193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48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Jefferson Thiago Martins da Costa - 01618161</a:t>
            </a:r>
          </a:p>
          <a:p>
            <a:pPr algn="just"/>
            <a:endParaRPr lang="pt-BR" sz="24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pic>
        <p:nvPicPr>
          <p:cNvPr id="8" name="Espaço Reservado para Imagem 7" descr="Mão segurando controle de vídeo game&#10;&#10;Descrição gerada automaticamente com confiança média">
            <a:extLst>
              <a:ext uri="{FF2B5EF4-FFF2-40B4-BE49-F238E27FC236}">
                <a16:creationId xmlns:a16="http://schemas.microsoft.com/office/drawing/2014/main" id="{C84AD5E8-BE39-973E-7630-B711484171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6664" b="166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2855_TF89338750_Win32" id="{54BEF785-082C-4E0B-BCFB-A043159B0E7F}" vid="{395EE93A-69AB-4CDE-B07A-EFCE1BE215C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{3902507D-5113-4D37-B70C-AD2C368C86C7}tf89338750_win32</Template>
  <TotalTime>150</TotalTime>
  <Words>427</Words>
  <Application>Microsoft Office PowerPoint</Application>
  <PresentationFormat>Widescreen</PresentationFormat>
  <Paragraphs>40</Paragraphs>
  <Slides>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Söhne</vt:lpstr>
      <vt:lpstr>Univers</vt:lpstr>
      <vt:lpstr>Wingdings</vt:lpstr>
      <vt:lpstr>GradientVTI</vt:lpstr>
      <vt:lpstr>Grupo elite</vt:lpstr>
      <vt:lpstr>Análise do Mercado de Videogames</vt:lpstr>
      <vt:lpstr>Objetivo do Conjunto de Dados  </vt:lpstr>
      <vt:lpstr>Perguntas Chaves a Serem Exploradas  </vt:lpstr>
      <vt:lpstr>Tecnologias a serem utilizadas</vt:lpstr>
      <vt:lpstr>Impacto nos Investidores e Partes Interessadas  </vt:lpstr>
      <vt:lpstr>Conclusão 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elite</dc:title>
  <dc:creator>Pedro Victor Teixeira Bruno</dc:creator>
  <cp:lastModifiedBy>Pedro Victor Teixeira Bruno</cp:lastModifiedBy>
  <cp:revision>2</cp:revision>
  <dcterms:created xsi:type="dcterms:W3CDTF">2024-04-24T01:21:34Z</dcterms:created>
  <dcterms:modified xsi:type="dcterms:W3CDTF">2024-04-24T03:52:30Z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